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2"/>
  </p:notesMasterIdLst>
  <p:sldIdLst>
    <p:sldId id="378" r:id="rId2"/>
    <p:sldId id="362" r:id="rId3"/>
    <p:sldId id="371" r:id="rId4"/>
    <p:sldId id="368" r:id="rId5"/>
    <p:sldId id="372" r:id="rId6"/>
    <p:sldId id="357" r:id="rId7"/>
    <p:sldId id="360" r:id="rId8"/>
    <p:sldId id="379" r:id="rId9"/>
    <p:sldId id="380" r:id="rId10"/>
    <p:sldId id="377" r:id="rId11"/>
  </p:sldIdLst>
  <p:sldSz cx="12192000" cy="6858000"/>
  <p:notesSz cx="7315200" cy="9601200"/>
  <p:embeddedFontLst>
    <p:embeddedFont>
      <p:font typeface="Nunito" pitchFamily="2" charset="77"/>
      <p:regular r:id="rId13"/>
      <p:bold r:id="rId14"/>
      <p:italic r:id="rId15"/>
      <p:boldItalic r:id="rId16"/>
    </p:embeddedFont>
    <p:embeddedFont>
      <p:font typeface="Nunito Black" pitchFamily="2" charset="77"/>
      <p:bold r:id="rId17"/>
      <p:italic r:id="rId18"/>
      <p:boldItalic r:id="rId19"/>
    </p:embeddedFont>
    <p:embeddedFont>
      <p:font typeface="Nunito ExtraBold" pitchFamily="2" charset="77"/>
      <p:bold r:id="rId20"/>
      <p:italic r:id="rId21"/>
      <p:boldItalic r:id="rId22"/>
    </p:embeddedFont>
    <p:embeddedFont>
      <p:font typeface="Nunito Medium" pitchFamily="2" charset="77"/>
      <p:regular r:id="rId23"/>
      <p:italic r:id="rId24"/>
    </p:embeddedFont>
    <p:embeddedFont>
      <p:font typeface="Nunito SemiBold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LlTeDzJOUiQupWa+D2/hVMK6j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501"/>
    <a:srgbClr val="DF6F0B"/>
    <a:srgbClr val="E17000"/>
    <a:srgbClr val="EA7500"/>
    <a:srgbClr val="00838F"/>
    <a:srgbClr val="E6EAEA"/>
    <a:srgbClr val="649B42"/>
    <a:srgbClr val="82C7C9"/>
    <a:srgbClr val="7CBFC0"/>
    <a:srgbClr val="82C7C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19FDC9-243D-4328-AC7C-59659756CD7C}">
  <a:tblStyle styleId="{BB19FDC9-243D-4328-AC7C-59659756CD7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2"/>
    <p:restoredTop sz="84902" autoAdjust="0"/>
  </p:normalViewPr>
  <p:slideViewPr>
    <p:cSldViewPr snapToGrid="0" snapToObjects="1">
      <p:cViewPr varScale="1">
        <p:scale>
          <a:sx n="89" d="100"/>
          <a:sy n="89" d="100"/>
        </p:scale>
        <p:origin x="192" y="4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famlikids.com/sign-i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a36f3633_0_24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6" name="Google Shape;86;gb7a36f363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005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a36f363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b7a36f3633_0_26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US" sz="1300" b="1" dirty="0">
                <a:latin typeface="Nunito" pitchFamily="2" charset="0"/>
              </a:rPr>
              <a:t>Sign in using o</a:t>
            </a:r>
            <a:r>
              <a:rPr lang="en-US" sz="1300" b="1" dirty="0">
                <a:solidFill>
                  <a:srgbClr val="000000"/>
                </a:solidFill>
                <a:latin typeface="Nunito" pitchFamily="2" charset="0"/>
              </a:rPr>
              <a:t>ur School </a:t>
            </a:r>
            <a:r>
              <a:rPr lang="en-US" sz="1300" b="1" dirty="0">
                <a:latin typeface="Nunito" pitchFamily="2" charset="0"/>
              </a:rPr>
              <a:t>L</a:t>
            </a:r>
            <a:r>
              <a:rPr lang="en-US" sz="1300" b="1" dirty="0">
                <a:solidFill>
                  <a:srgbClr val="000000"/>
                </a:solidFill>
                <a:latin typeface="Nunito" pitchFamily="2" charset="0"/>
              </a:rPr>
              <a:t>ogin </a:t>
            </a:r>
            <a:r>
              <a:rPr lang="en-US" sz="1300" b="1" dirty="0">
                <a:latin typeface="Nunito" pitchFamily="2" charset="0"/>
              </a:rPr>
              <a:t>D</a:t>
            </a:r>
            <a:r>
              <a:rPr lang="en-US" sz="1300" b="1" dirty="0">
                <a:solidFill>
                  <a:srgbClr val="000000"/>
                </a:solidFill>
                <a:latin typeface="Nunito" pitchFamily="2" charset="0"/>
              </a:rPr>
              <a:t>etails:</a:t>
            </a:r>
            <a:endParaRPr lang="en-US" sz="1300" b="1" dirty="0">
              <a:latin typeface="Nunito" pitchFamily="2" charset="0"/>
            </a:endParaRPr>
          </a:p>
          <a:p>
            <a:br>
              <a:rPr lang="en-US" sz="2100" dirty="0">
                <a:highlight>
                  <a:srgbClr val="FFFF00"/>
                </a:highlight>
              </a:rPr>
            </a:br>
            <a:r>
              <a:rPr lang="en-US" sz="1300" b="1" dirty="0">
                <a:solidFill>
                  <a:srgbClr val="000000"/>
                </a:solidFill>
                <a:latin typeface="Nunito" pitchFamily="2" charset="0"/>
              </a:rPr>
              <a:t>URL - </a:t>
            </a:r>
            <a:r>
              <a:rPr lang="en-GB" sz="1300" b="1" dirty="0">
                <a:solidFill>
                  <a:srgbClr val="EA7501"/>
                </a:solidFill>
                <a:latin typeface="Nunit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https://schools.famlikids.com/sign-in</a:t>
            </a:r>
            <a:endParaRPr lang="en-GB" sz="1300" b="1" dirty="0">
              <a:solidFill>
                <a:srgbClr val="EA7501"/>
              </a:solidFill>
              <a:latin typeface="Nunito" pitchFamily="2" charset="77"/>
            </a:endParaRPr>
          </a:p>
          <a:p>
            <a:endParaRPr lang="en-US" sz="1300" b="1" dirty="0">
              <a:solidFill>
                <a:srgbClr val="000000"/>
              </a:solidFill>
              <a:highlight>
                <a:srgbClr val="FFFF00"/>
              </a:highlight>
              <a:latin typeface="Nunito" pitchFamily="2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00"/>
                </a:highlight>
                <a:latin typeface="Nunito" pitchFamily="2" charset="0"/>
              </a:rPr>
              <a:t>Email –</a:t>
            </a: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00"/>
                </a:highlight>
                <a:latin typeface="Nunito" pitchFamily="2" charset="0"/>
              </a:rPr>
              <a:t> </a:t>
            </a:r>
            <a:endParaRPr lang="en-US" sz="2100" dirty="0">
              <a:highlight>
                <a:srgbClr val="FFFF00"/>
              </a:highlight>
            </a:endParaRP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00"/>
                </a:highlight>
                <a:latin typeface="Nunito" pitchFamily="2" charset="0"/>
              </a:rPr>
              <a:t>Password - </a:t>
            </a:r>
            <a:endParaRPr lang="en-US" sz="2100" dirty="0">
              <a:highlight>
                <a:srgbClr val="FFFF00"/>
              </a:highlight>
            </a:endParaRPr>
          </a:p>
          <a:p>
            <a:pPr marL="0" indent="0"/>
            <a:endParaRPr dirty="0"/>
          </a:p>
        </p:txBody>
      </p:sp>
      <p:sp>
        <p:nvSpPr>
          <p:cNvPr id="128" name="Google Shape;128;gb7a36f3633_0_26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Clr>
                <a:schemeClr val="dk1"/>
              </a:buClr>
              <a:buSzPts val="1800"/>
            </a:pPr>
            <a:fld id="{00000000-1234-1234-1234-123412341234}" type="slidenum">
              <a:rPr lang="en-GB"/>
              <a:pPr algn="r">
                <a:buClr>
                  <a:schemeClr val="dk1"/>
                </a:buClr>
                <a:buSzPts val="18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31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ef8d92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c6ef8d9293_0_4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9" name="Google Shape;109;gc6ef8d9293_0_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Clr>
                <a:schemeClr val="dk1"/>
              </a:buClr>
              <a:buSzPts val="1800"/>
            </a:pPr>
            <a:fld id="{00000000-1234-1234-1234-123412341234}" type="slidenum">
              <a:rPr lang="en-GB"/>
              <a:pPr algn="r">
                <a:buClr>
                  <a:schemeClr val="dk1"/>
                </a:buClr>
                <a:buSzPts val="18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74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a36f3633_0_24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gb7a36f363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588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a36f363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b7a36f3633_0_26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8" name="Google Shape;128;gb7a36f3633_0_26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Clr>
                <a:schemeClr val="dk1"/>
              </a:buClr>
              <a:buSzPts val="1800"/>
            </a:pPr>
            <a:fld id="{00000000-1234-1234-1234-123412341234}" type="slidenum">
              <a:rPr lang="en-GB"/>
              <a:pPr algn="r">
                <a:buClr>
                  <a:schemeClr val="dk1"/>
                </a:buClr>
                <a:buSzPts val="18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19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a36f363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b7a36f3633_0_26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8" name="Google Shape;128;gb7a36f3633_0_26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Clr>
                <a:schemeClr val="dk1"/>
              </a:buClr>
              <a:buSzPts val="1800"/>
            </a:pPr>
            <a:fld id="{00000000-1234-1234-1234-123412341234}" type="slidenum">
              <a:rPr lang="en-GB"/>
              <a:pPr algn="r">
                <a:buClr>
                  <a:schemeClr val="dk1"/>
                </a:buClr>
                <a:buSzPts val="18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84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a36f3633_0_24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gb7a36f363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599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a36f363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b7a36f3633_0_26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8" name="Google Shape;128;gb7a36f3633_0_26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Clr>
                <a:schemeClr val="dk1"/>
              </a:buClr>
              <a:buSzPts val="1800"/>
            </a:pPr>
            <a:fld id="{00000000-1234-1234-1234-123412341234}" type="slidenum">
              <a:rPr lang="en-GB"/>
              <a:pPr algn="r">
                <a:buClr>
                  <a:schemeClr val="dk1"/>
                </a:buClr>
                <a:buSzPts val="18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2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a36f3633_0_24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gb7a36f363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41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a36f3633_0_24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gb7a36f363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477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b7a36f3633_0_4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b7a36f3633_0_4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b7a36f3633_0_4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b7a36f3633_0_4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b7a36f3633_0_4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7a36f3633_0_4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b7a36f3633_0_47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b7a36f3633_0_4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b7a36f3633_0_4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b7a36f3633_0_4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7a36f3633_0_48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b7a36f3633_0_48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b7a36f3633_0_4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b7a36f3633_0_4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b7a36f3633_0_4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b7a36f3633_0_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b7a36f3633_0_4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b7a36f3633_0_4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b7a36f3633_0_4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b7a36f3633_0_4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b7a36f3633_0_4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gb7a36f3633_0_4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b7a36f3633_0_4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b7a36f3633_0_4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b7a36f3633_0_4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b7a36f3633_0_4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b7a36f3633_0_4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b7a36f3633_0_4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b7a36f3633_0_4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7a36f3633_0_4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b7a36f3633_0_4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gb7a36f3633_0_4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b7a36f3633_0_4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b7a36f3633_0_4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b7a36f3633_0_4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b7a36f3633_0_4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b7a36f3633_0_4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gb7a36f3633_0_4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b7a36f3633_0_4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gb7a36f3633_0_4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b7a36f3633_0_4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b7a36f3633_0_4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b7a36f3633_0_4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7a36f3633_0_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b7a36f3633_0_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b7a36f3633_0_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7a36f3633_0_4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b7a36f3633_0_4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gb7a36f3633_0_4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gb7a36f3633_0_4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b7a36f3633_0_4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b7a36f3633_0_4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7a36f3633_0_4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b7a36f3633_0_4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b7a36f3633_0_46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gb7a36f3633_0_4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b7a36f3633_0_4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b7a36f3633_0_4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7a36f3633_0_4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b7a36f3633_0_4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b7a36f3633_0_4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b7a36f3633_0_4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b7a36f3633_0_4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likids.com/get-start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mailto:contact@famlikid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1F1CDCD-4428-81A9-347A-1D3DA7E66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269" y="326141"/>
            <a:ext cx="1833461" cy="695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356C5-F2E9-C004-4438-7DD70B8F9CD5}"/>
              </a:ext>
            </a:extLst>
          </p:cNvPr>
          <p:cNvSpPr txBox="1"/>
          <p:nvPr/>
        </p:nvSpPr>
        <p:spPr>
          <a:xfrm>
            <a:off x="3167950" y="4484077"/>
            <a:ext cx="5856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EA7501"/>
                </a:solidFill>
                <a:latin typeface="Nunito ExtraBold" pitchFamily="2" charset="77"/>
              </a:rPr>
              <a:t>Welcome to </a:t>
            </a:r>
            <a:r>
              <a:rPr lang="en-US" sz="4800" b="1" dirty="0" err="1">
                <a:solidFill>
                  <a:srgbClr val="EA7501"/>
                </a:solidFill>
                <a:latin typeface="Nunito ExtraBold" pitchFamily="2" charset="77"/>
              </a:rPr>
              <a:t>Famli</a:t>
            </a:r>
            <a:r>
              <a:rPr lang="en-US" sz="4800" b="1" dirty="0">
                <a:solidFill>
                  <a:srgbClr val="EA7501"/>
                </a:solidFill>
                <a:latin typeface="Nunito ExtraBold" pitchFamily="2" charset="77"/>
              </a:rPr>
              <a:t>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1A135-60B1-80AA-F5F2-2B142C7CD3DB}"/>
              </a:ext>
            </a:extLst>
          </p:cNvPr>
          <p:cNvSpPr txBox="1"/>
          <p:nvPr/>
        </p:nvSpPr>
        <p:spPr>
          <a:xfrm>
            <a:off x="2039857" y="5371156"/>
            <a:ext cx="811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Empowering you to enhance student wellbeing and learning, both in and out of school</a:t>
            </a:r>
          </a:p>
        </p:txBody>
      </p:sp>
      <p:pic>
        <p:nvPicPr>
          <p:cNvPr id="6" name="Picture 5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6234E10E-A756-87F8-76DC-13DCA5C0D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988" y="-473430"/>
            <a:ext cx="9747664" cy="6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5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12;gc6ef8d9293_0_4">
            <a:extLst>
              <a:ext uri="{FF2B5EF4-FFF2-40B4-BE49-F238E27FC236}">
                <a16:creationId xmlns:a16="http://schemas.microsoft.com/office/drawing/2014/main" id="{9B94BBC6-2CEB-A074-4427-7865FA217659}"/>
              </a:ext>
            </a:extLst>
          </p:cNvPr>
          <p:cNvSpPr/>
          <p:nvPr/>
        </p:nvSpPr>
        <p:spPr>
          <a:xfrm>
            <a:off x="8016338" y="-747949"/>
            <a:ext cx="9185652" cy="8353894"/>
          </a:xfrm>
          <a:prstGeom prst="ellipse">
            <a:avLst/>
          </a:prstGeom>
          <a:solidFill>
            <a:srgbClr val="DF6F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F4460-38E6-0F1B-6BE6-51ABF6394F89}"/>
              </a:ext>
            </a:extLst>
          </p:cNvPr>
          <p:cNvSpPr txBox="1"/>
          <p:nvPr/>
        </p:nvSpPr>
        <p:spPr>
          <a:xfrm>
            <a:off x="566293" y="1773736"/>
            <a:ext cx="71060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b="1" dirty="0">
              <a:solidFill>
                <a:schemeClr val="tx1"/>
              </a:solidFill>
              <a:latin typeface="Nunito SemiBold" pitchFamily="2" charset="77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Nunito SemiBold" pitchFamily="2" charset="77"/>
              </a:rPr>
              <a:t>Simply follow the steps in our simple guide below:</a:t>
            </a:r>
          </a:p>
          <a:p>
            <a:endParaRPr lang="en-GB" sz="2200" b="1" dirty="0">
              <a:solidFill>
                <a:schemeClr val="tx1"/>
              </a:solidFill>
              <a:latin typeface="Nunito SemiBold" pitchFamily="2" charset="77"/>
            </a:endParaRPr>
          </a:p>
          <a:p>
            <a:r>
              <a:rPr lang="en-GB" sz="3000" b="1" dirty="0">
                <a:solidFill>
                  <a:srgbClr val="EA7501"/>
                </a:solidFill>
                <a:latin typeface="Nunito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www.famlikids.com/get-started</a:t>
            </a:r>
            <a:endParaRPr lang="en-GB" sz="3000" b="1" dirty="0">
              <a:solidFill>
                <a:srgbClr val="EA7501"/>
              </a:solidFill>
              <a:latin typeface="Nunito SemiBold" pitchFamily="2" charset="77"/>
            </a:endParaRPr>
          </a:p>
          <a:p>
            <a:endParaRPr lang="en-GB" sz="2200" b="1" dirty="0">
              <a:solidFill>
                <a:schemeClr val="tx1"/>
              </a:solidFill>
              <a:latin typeface="Nunito SemiBold" pitchFamily="2" charset="77"/>
            </a:endParaRPr>
          </a:p>
          <a:p>
            <a:r>
              <a:rPr lang="en-GB" sz="2400" b="1" i="1" dirty="0">
                <a:solidFill>
                  <a:schemeClr val="tx1"/>
                </a:solidFill>
                <a:latin typeface="Nunito SemiBold" pitchFamily="2" charset="77"/>
              </a:rPr>
              <a:t>This link is also available in your teacher portal.</a:t>
            </a:r>
          </a:p>
          <a:p>
            <a:endParaRPr lang="en-GB" sz="2200" b="1" dirty="0">
              <a:solidFill>
                <a:schemeClr val="tx1"/>
              </a:solidFill>
              <a:latin typeface="Nunito SemiBold" pitchFamily="2" charset="77"/>
            </a:endParaRPr>
          </a:p>
          <a:p>
            <a:endParaRPr lang="en-GB" sz="2200" b="1" dirty="0">
              <a:solidFill>
                <a:schemeClr val="tx1"/>
              </a:solidFill>
              <a:latin typeface="Nunito SemiBold" pitchFamily="2" charset="77"/>
            </a:endParaRPr>
          </a:p>
          <a:p>
            <a:endParaRPr lang="en-GB" sz="2200" b="1" dirty="0">
              <a:solidFill>
                <a:schemeClr val="tx1"/>
              </a:solidFill>
              <a:latin typeface="Nunito SemiBold" pitchFamily="2" charset="77"/>
            </a:endParaRPr>
          </a:p>
          <a:p>
            <a:r>
              <a:rPr lang="en-GB" sz="2000" dirty="0">
                <a:solidFill>
                  <a:schemeClr val="tx1"/>
                </a:solidFill>
                <a:latin typeface="Nunito SemiBold" pitchFamily="2" charset="77"/>
              </a:rPr>
              <a:t>If you ever have any questions or issues, just drop an email at </a:t>
            </a:r>
            <a:r>
              <a:rPr lang="en-GB" sz="2000" dirty="0">
                <a:solidFill>
                  <a:srgbClr val="EA7501"/>
                </a:solidFill>
                <a:latin typeface="Nunito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contact@famlikids.com</a:t>
            </a:r>
            <a:r>
              <a:rPr lang="en-GB" sz="2000" dirty="0">
                <a:solidFill>
                  <a:schemeClr val="tx1"/>
                </a:solidFill>
                <a:latin typeface="Nunito SemiBold" pitchFamily="2" charset="77"/>
              </a:rPr>
              <a:t>,</a:t>
            </a:r>
            <a:r>
              <a:rPr lang="en-GB" sz="2000" dirty="0">
                <a:solidFill>
                  <a:srgbClr val="DF6F0B"/>
                </a:solidFill>
                <a:latin typeface="Nunito SemiBold" pitchFamily="2" charset="77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Nunito SemiBold" pitchFamily="2" charset="77"/>
              </a:rPr>
              <a:t>Famli’s</a:t>
            </a:r>
            <a:r>
              <a:rPr lang="en-GB" sz="2000" b="1" dirty="0">
                <a:solidFill>
                  <a:schemeClr val="tx1"/>
                </a:solidFill>
                <a:latin typeface="Nunito SemiBold" pitchFamily="2" charset="77"/>
              </a:rPr>
              <a:t> team is here to help!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C2B70CB-3757-78B1-C95E-829674A94F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561973"/>
            <a:ext cx="3243708" cy="3243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35E3D6-F44C-EF1E-5D31-066699839E00}"/>
              </a:ext>
            </a:extLst>
          </p:cNvPr>
          <p:cNvSpPr txBox="1"/>
          <p:nvPr/>
        </p:nvSpPr>
        <p:spPr>
          <a:xfrm>
            <a:off x="548036" y="505231"/>
            <a:ext cx="751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unito ExtraBold" pitchFamily="2" charset="77"/>
              </a:rPr>
              <a:t>Getting set up is </a:t>
            </a:r>
            <a:r>
              <a:rPr lang="en-US" sz="4000" b="1" dirty="0">
                <a:solidFill>
                  <a:srgbClr val="EA7501"/>
                </a:solidFill>
                <a:latin typeface="Nunito ExtraBold" pitchFamily="2" charset="77"/>
              </a:rPr>
              <a:t>easy &amp; quick.</a:t>
            </a:r>
          </a:p>
        </p:txBody>
      </p:sp>
    </p:spTree>
    <p:extLst>
      <p:ext uri="{BB962C8B-B14F-4D97-AF65-F5344CB8AC3E}">
        <p14:creationId xmlns:p14="http://schemas.microsoft.com/office/powerpoint/2010/main" val="24218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ef8d9293_0_4"/>
          <p:cNvSpPr txBox="1">
            <a:spLocks noGrp="1"/>
          </p:cNvSpPr>
          <p:nvPr>
            <p:ph type="title"/>
          </p:nvPr>
        </p:nvSpPr>
        <p:spPr>
          <a:xfrm flipH="1">
            <a:off x="1426263" y="3659149"/>
            <a:ext cx="2834762" cy="151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 Black"/>
              <a:buNone/>
            </a:pPr>
            <a:r>
              <a:rPr lang="en-GB" sz="2000" b="1" dirty="0">
                <a:solidFill>
                  <a:srgbClr val="EA7501"/>
                </a:solidFill>
                <a:latin typeface="Nunito" pitchFamily="2" charset="77"/>
                <a:sym typeface="Nunito Black"/>
              </a:rPr>
              <a:t>Elevate your students’ readiness to learn</a:t>
            </a:r>
            <a:endParaRPr sz="2000" b="1" dirty="0">
              <a:solidFill>
                <a:srgbClr val="EA7501"/>
              </a:solidFill>
              <a:latin typeface="Nunito" pitchFamily="2" charset="77"/>
            </a:endParaRPr>
          </a:p>
        </p:txBody>
      </p:sp>
      <p:sp>
        <p:nvSpPr>
          <p:cNvPr id="18" name="Google Shape;121;gc6ef8d9293_0_4">
            <a:extLst>
              <a:ext uri="{FF2B5EF4-FFF2-40B4-BE49-F238E27FC236}">
                <a16:creationId xmlns:a16="http://schemas.microsoft.com/office/drawing/2014/main" id="{4F8459EB-68ED-1E4A-A5E7-83C317CFC0D7}"/>
              </a:ext>
            </a:extLst>
          </p:cNvPr>
          <p:cNvSpPr txBox="1"/>
          <p:nvPr/>
        </p:nvSpPr>
        <p:spPr>
          <a:xfrm>
            <a:off x="824147" y="4950306"/>
            <a:ext cx="34368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0" i="0" u="none" strike="noStrike" cap="none" dirty="0">
                <a:solidFill>
                  <a:srgbClr val="000000"/>
                </a:solidFill>
                <a:latin typeface="Nunito" pitchFamily="2" charset="77"/>
                <a:sym typeface="Arial"/>
              </a:rPr>
              <a:t>Access ready-to-use wellbeing brain breaks, designed to energise or calm your students so that they’re ready to learn.</a:t>
            </a:r>
            <a:endParaRPr sz="1800" b="0" i="0" u="none" strike="noStrike" cap="none" dirty="0">
              <a:solidFill>
                <a:srgbClr val="000000"/>
              </a:solidFill>
              <a:latin typeface="Nunito" pitchFamily="2" charset="77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AD6BC-F494-5443-E5DB-D28E7673D851}"/>
              </a:ext>
            </a:extLst>
          </p:cNvPr>
          <p:cNvSpPr txBox="1"/>
          <p:nvPr/>
        </p:nvSpPr>
        <p:spPr>
          <a:xfrm>
            <a:off x="969818" y="461537"/>
            <a:ext cx="10252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A7501"/>
                </a:solidFill>
                <a:latin typeface="Nunito" pitchFamily="2" charset="77"/>
              </a:rPr>
              <a:t>Everything you need to improve the wellbeing and academic success of your students, all in one place. </a:t>
            </a:r>
          </a:p>
        </p:txBody>
      </p:sp>
      <p:sp>
        <p:nvSpPr>
          <p:cNvPr id="14" name="Google Shape;121;gc6ef8d9293_0_4">
            <a:extLst>
              <a:ext uri="{FF2B5EF4-FFF2-40B4-BE49-F238E27FC236}">
                <a16:creationId xmlns:a16="http://schemas.microsoft.com/office/drawing/2014/main" id="{63108511-38F1-543F-117A-F054C70AE687}"/>
              </a:ext>
            </a:extLst>
          </p:cNvPr>
          <p:cNvSpPr txBox="1"/>
          <p:nvPr/>
        </p:nvSpPr>
        <p:spPr>
          <a:xfrm>
            <a:off x="9420099" y="4074877"/>
            <a:ext cx="224147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000" b="1" dirty="0">
                <a:solidFill>
                  <a:srgbClr val="EA7501"/>
                </a:solidFill>
                <a:latin typeface="Nunito"/>
                <a:ea typeface="Nunito"/>
                <a:cs typeface="Nunito"/>
                <a:sym typeface="Nunito"/>
              </a:rPr>
              <a:t>Receive positive impact data</a:t>
            </a:r>
            <a:endParaRPr sz="2000" b="0" i="0" u="none" strike="noStrike" cap="none" dirty="0">
              <a:solidFill>
                <a:srgbClr val="EA7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1;gc6ef8d9293_0_4">
            <a:extLst>
              <a:ext uri="{FF2B5EF4-FFF2-40B4-BE49-F238E27FC236}">
                <a16:creationId xmlns:a16="http://schemas.microsoft.com/office/drawing/2014/main" id="{610E8F3D-ABD4-0851-DDA3-FA9444F6BEA7}"/>
              </a:ext>
            </a:extLst>
          </p:cNvPr>
          <p:cNvSpPr txBox="1"/>
          <p:nvPr/>
        </p:nvSpPr>
        <p:spPr>
          <a:xfrm>
            <a:off x="5192290" y="4038178"/>
            <a:ext cx="29854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000" b="1" dirty="0">
                <a:solidFill>
                  <a:srgbClr val="EA7501"/>
                </a:solidFill>
                <a:latin typeface="Nunito"/>
                <a:ea typeface="Nunito"/>
                <a:cs typeface="Nunito"/>
                <a:sym typeface="Nunito"/>
              </a:rPr>
              <a:t>Provide a fun and engaging experience</a:t>
            </a:r>
            <a:endParaRPr sz="2000" b="0" i="0" u="none" strike="noStrike" cap="none" dirty="0">
              <a:solidFill>
                <a:srgbClr val="EA7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21;gc6ef8d9293_0_4">
            <a:extLst>
              <a:ext uri="{FF2B5EF4-FFF2-40B4-BE49-F238E27FC236}">
                <a16:creationId xmlns:a16="http://schemas.microsoft.com/office/drawing/2014/main" id="{99792055-462E-1C07-34BC-0FFF6D0DD80D}"/>
              </a:ext>
            </a:extLst>
          </p:cNvPr>
          <p:cNvSpPr txBox="1"/>
          <p:nvPr/>
        </p:nvSpPr>
        <p:spPr>
          <a:xfrm>
            <a:off x="8733130" y="4950306"/>
            <a:ext cx="336782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dirty="0">
                <a:latin typeface="Nunito" pitchFamily="2" charset="77"/>
              </a:rPr>
              <a:t>Evidence your impact on student wellbeing from usage in school and with families.</a:t>
            </a:r>
            <a:endParaRPr sz="1800" b="0" i="0" u="none" strike="noStrike" cap="none" dirty="0">
              <a:solidFill>
                <a:srgbClr val="000000"/>
              </a:solidFill>
              <a:latin typeface="Nunito" pitchFamily="2" charset="77"/>
              <a:sym typeface="Arial"/>
            </a:endParaRPr>
          </a:p>
        </p:txBody>
      </p:sp>
      <p:sp>
        <p:nvSpPr>
          <p:cNvPr id="20" name="Google Shape;121;gc6ef8d9293_0_4">
            <a:extLst>
              <a:ext uri="{FF2B5EF4-FFF2-40B4-BE49-F238E27FC236}">
                <a16:creationId xmlns:a16="http://schemas.microsoft.com/office/drawing/2014/main" id="{D90BA82E-9378-C5B9-8FF4-8886099762E6}"/>
              </a:ext>
            </a:extLst>
          </p:cNvPr>
          <p:cNvSpPr txBox="1"/>
          <p:nvPr/>
        </p:nvSpPr>
        <p:spPr>
          <a:xfrm>
            <a:off x="4482252" y="4966770"/>
            <a:ext cx="35371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dirty="0">
                <a:latin typeface="Nunito" pitchFamily="2" charset="77"/>
              </a:rPr>
              <a:t>All brain breaks and activities are gamified to engage students and support their learning in class and at home.</a:t>
            </a:r>
            <a:endParaRPr sz="1800" b="0" i="0" u="none" strike="noStrike" cap="none" dirty="0">
              <a:solidFill>
                <a:srgbClr val="000000"/>
              </a:solidFill>
              <a:latin typeface="Nunito" pitchFamily="2" charset="77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EBA141-D957-DF99-2FE7-3BB8DBEEA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754" y="2195063"/>
            <a:ext cx="1391340" cy="1391340"/>
          </a:xfrm>
          <a:prstGeom prst="rect">
            <a:avLst/>
          </a:prstGeom>
        </p:spPr>
      </p:pic>
      <p:sp>
        <p:nvSpPr>
          <p:cNvPr id="2" name="Google Shape;112;gc6ef8d9293_0_4">
            <a:extLst>
              <a:ext uri="{FF2B5EF4-FFF2-40B4-BE49-F238E27FC236}">
                <a16:creationId xmlns:a16="http://schemas.microsoft.com/office/drawing/2014/main" id="{73E50BCE-A201-7ED9-73E1-F5FCE051A6EC}"/>
              </a:ext>
            </a:extLst>
          </p:cNvPr>
          <p:cNvSpPr/>
          <p:nvPr/>
        </p:nvSpPr>
        <p:spPr>
          <a:xfrm>
            <a:off x="-4039514" y="6496955"/>
            <a:ext cx="20116800" cy="846933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cartoon of a person on a beach&#10;&#10;Description automatically generated">
            <a:extLst>
              <a:ext uri="{FF2B5EF4-FFF2-40B4-BE49-F238E27FC236}">
                <a16:creationId xmlns:a16="http://schemas.microsoft.com/office/drawing/2014/main" id="{AB490135-5A05-845F-754D-C542BF6C16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051" y="1957501"/>
            <a:ext cx="3355895" cy="1856650"/>
          </a:xfrm>
          <a:prstGeom prst="roundRect">
            <a:avLst>
              <a:gd name="adj" fmla="val 12167"/>
            </a:avLst>
          </a:prstGeom>
        </p:spPr>
      </p:pic>
      <p:pic>
        <p:nvPicPr>
          <p:cNvPr id="7" name="Picture 6" descr="A white tick in a circle&#10;&#10;Description automatically generated">
            <a:extLst>
              <a:ext uri="{FF2B5EF4-FFF2-40B4-BE49-F238E27FC236}">
                <a16:creationId xmlns:a16="http://schemas.microsoft.com/office/drawing/2014/main" id="{82D5805B-B549-9F7E-9883-048BE752E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62" y="4091096"/>
            <a:ext cx="572305" cy="575334"/>
          </a:xfrm>
          <a:prstGeom prst="rect">
            <a:avLst/>
          </a:prstGeom>
        </p:spPr>
      </p:pic>
      <p:pic>
        <p:nvPicPr>
          <p:cNvPr id="8" name="Picture 7" descr="A white tick in a circle&#10;&#10;Description automatically generated">
            <a:extLst>
              <a:ext uri="{FF2B5EF4-FFF2-40B4-BE49-F238E27FC236}">
                <a16:creationId xmlns:a16="http://schemas.microsoft.com/office/drawing/2014/main" id="{83EC18D7-2CDE-154C-9CEF-AD0DE04480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130" y="4127794"/>
            <a:ext cx="572305" cy="575334"/>
          </a:xfrm>
          <a:prstGeom prst="rect">
            <a:avLst/>
          </a:prstGeom>
        </p:spPr>
      </p:pic>
      <p:pic>
        <p:nvPicPr>
          <p:cNvPr id="10" name="Picture 9" descr="A white tick in a circle&#10;&#10;Description automatically generated">
            <a:extLst>
              <a:ext uri="{FF2B5EF4-FFF2-40B4-BE49-F238E27FC236}">
                <a16:creationId xmlns:a16="http://schemas.microsoft.com/office/drawing/2014/main" id="{38AF6D2C-B03A-5963-2F03-63E155787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7" y="4110688"/>
            <a:ext cx="572305" cy="575334"/>
          </a:xfrm>
          <a:prstGeom prst="rect">
            <a:avLst/>
          </a:prstGeom>
        </p:spPr>
      </p:pic>
      <p:pic>
        <p:nvPicPr>
          <p:cNvPr id="4" name="Picture 3" descr="A graph with an arrow pointing up&#10;&#10;Description automatically generated">
            <a:extLst>
              <a:ext uri="{FF2B5EF4-FFF2-40B4-BE49-F238E27FC236}">
                <a16:creationId xmlns:a16="http://schemas.microsoft.com/office/drawing/2014/main" id="{5E6D2393-D023-1725-0AF9-B9986EF16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99" y="2253646"/>
            <a:ext cx="1486896" cy="14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and child looking at each other&#10;&#10;Description automatically generated">
            <a:extLst>
              <a:ext uri="{FF2B5EF4-FFF2-40B4-BE49-F238E27FC236}">
                <a16:creationId xmlns:a16="http://schemas.microsoft.com/office/drawing/2014/main" id="{CEE373B6-5A50-F388-F29E-F08EC1780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77" y="327544"/>
            <a:ext cx="3768555" cy="3971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A1A135-60B1-80AA-F5F2-2B142C7CD3DB}"/>
              </a:ext>
            </a:extLst>
          </p:cNvPr>
          <p:cNvSpPr txBox="1"/>
          <p:nvPr/>
        </p:nvSpPr>
        <p:spPr>
          <a:xfrm>
            <a:off x="1496066" y="5312224"/>
            <a:ext cx="919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Famli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 will help you build the optimal class environment for your students to learn and thrive</a:t>
            </a:r>
          </a:p>
        </p:txBody>
      </p:sp>
      <p:sp>
        <p:nvSpPr>
          <p:cNvPr id="6" name="Google Shape;112;gc6ef8d9293_0_4">
            <a:extLst>
              <a:ext uri="{FF2B5EF4-FFF2-40B4-BE49-F238E27FC236}">
                <a16:creationId xmlns:a16="http://schemas.microsoft.com/office/drawing/2014/main" id="{DB8460C7-310B-E44C-17E8-D531BA90703A}"/>
              </a:ext>
            </a:extLst>
          </p:cNvPr>
          <p:cNvSpPr/>
          <p:nvPr/>
        </p:nvSpPr>
        <p:spPr>
          <a:xfrm>
            <a:off x="-4039514" y="6496955"/>
            <a:ext cx="20116800" cy="846933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5D6741-09D1-A146-7006-2C676EF4E1D3}"/>
              </a:ext>
            </a:extLst>
          </p:cNvPr>
          <p:cNvSpPr txBox="1"/>
          <p:nvPr/>
        </p:nvSpPr>
        <p:spPr>
          <a:xfrm>
            <a:off x="1310874" y="4417397"/>
            <a:ext cx="957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EA7501"/>
                </a:solidFill>
                <a:latin typeface="Nunito ExtraBold" pitchFamily="2" charset="77"/>
                <a:sym typeface="Nunito Black"/>
              </a:rPr>
              <a:t>Elevating your students’ readiness to learn</a:t>
            </a:r>
            <a:endParaRPr lang="en-US" sz="3600" b="1" dirty="0">
              <a:solidFill>
                <a:srgbClr val="EA7501"/>
              </a:solidFill>
              <a:latin typeface="Nunito Extra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F2BE3-790D-7047-4834-9599A3DBF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45" y="1899211"/>
            <a:ext cx="1883202" cy="18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kids doing yoga in front of a computer&#10;&#10;Description automatically generated">
            <a:extLst>
              <a:ext uri="{FF2B5EF4-FFF2-40B4-BE49-F238E27FC236}">
                <a16:creationId xmlns:a16="http://schemas.microsoft.com/office/drawing/2014/main" id="{5E44D1EB-5DA2-DC9C-EECF-BAD46F00D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08" y="1085850"/>
            <a:ext cx="7118196" cy="4686299"/>
          </a:xfrm>
          <a:prstGeom prst="rect">
            <a:avLst/>
          </a:prstGeom>
        </p:spPr>
      </p:pic>
      <p:sp>
        <p:nvSpPr>
          <p:cNvPr id="40" name="Google Shape;112;gc6ef8d9293_0_4">
            <a:extLst>
              <a:ext uri="{FF2B5EF4-FFF2-40B4-BE49-F238E27FC236}">
                <a16:creationId xmlns:a16="http://schemas.microsoft.com/office/drawing/2014/main" id="{9B94BBC6-2CEB-A074-4427-7865FA217659}"/>
              </a:ext>
            </a:extLst>
          </p:cNvPr>
          <p:cNvSpPr/>
          <p:nvPr/>
        </p:nvSpPr>
        <p:spPr>
          <a:xfrm>
            <a:off x="6880840" y="5463210"/>
            <a:ext cx="9185652" cy="846933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4A4F8-B8CD-9E09-C00D-95773D785740}"/>
              </a:ext>
            </a:extLst>
          </p:cNvPr>
          <p:cNvSpPr txBox="1"/>
          <p:nvPr/>
        </p:nvSpPr>
        <p:spPr>
          <a:xfrm>
            <a:off x="548037" y="265494"/>
            <a:ext cx="9581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A7501"/>
                </a:solidFill>
                <a:latin typeface="Nunito" pitchFamily="2" charset="77"/>
              </a:rPr>
              <a:t>Famli Teacher Portal</a:t>
            </a:r>
          </a:p>
          <a:p>
            <a:endParaRPr lang="en-GB" sz="1200" b="1" dirty="0">
              <a:solidFill>
                <a:srgbClr val="EA7501"/>
              </a:solidFill>
              <a:latin typeface="Nunito" pitchFamily="2" charset="77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Nunito" pitchFamily="2" charset="77"/>
              </a:rPr>
              <a:t>Benefit from research-backed brain breaks to boost your class’s attention and focus.</a:t>
            </a:r>
            <a:endParaRPr lang="en-US" sz="2800" b="1" dirty="0">
              <a:solidFill>
                <a:srgbClr val="EA7501"/>
              </a:solidFill>
              <a:latin typeface="Nunito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F4460-38E6-0F1B-6BE6-51ABF6394F89}"/>
              </a:ext>
            </a:extLst>
          </p:cNvPr>
          <p:cNvSpPr txBox="1"/>
          <p:nvPr/>
        </p:nvSpPr>
        <p:spPr>
          <a:xfrm>
            <a:off x="693365" y="2310650"/>
            <a:ext cx="637947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Energise, calm and refocus your class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Fun, interactive and engaging for students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Requires no preparation or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Can be displayed on a large screen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C7C79-AD47-FD74-ABB7-C66E8BAEA90F}"/>
              </a:ext>
            </a:extLst>
          </p:cNvPr>
          <p:cNvSpPr txBox="1"/>
          <p:nvPr/>
        </p:nvSpPr>
        <p:spPr>
          <a:xfrm>
            <a:off x="1791050" y="5338158"/>
            <a:ext cx="72672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1"/>
                </a:solidFill>
                <a:latin typeface="Nunito" pitchFamily="2" charset="77"/>
              </a:rPr>
              <a:t>Teachers report up to a </a:t>
            </a:r>
            <a:r>
              <a:rPr lang="en-US" sz="2800" b="1" dirty="0">
                <a:solidFill>
                  <a:schemeClr val="accent6"/>
                </a:solidFill>
                <a:latin typeface="Nunito" pitchFamily="2" charset="77"/>
              </a:rPr>
              <a:t>40% </a:t>
            </a:r>
            <a:r>
              <a:rPr lang="en-US" sz="2500" b="1" dirty="0">
                <a:solidFill>
                  <a:schemeClr val="tx1"/>
                </a:solidFill>
                <a:latin typeface="Nunito" pitchFamily="2" charset="77"/>
              </a:rPr>
              <a:t>increase their class’s focus after </a:t>
            </a:r>
            <a:r>
              <a:rPr lang="en-US" sz="2500" b="1" dirty="0" err="1">
                <a:solidFill>
                  <a:schemeClr val="tx1"/>
                </a:solidFill>
                <a:latin typeface="Nunito" pitchFamily="2" charset="77"/>
              </a:rPr>
              <a:t>Famli</a:t>
            </a:r>
            <a:r>
              <a:rPr lang="en-US" sz="2500" b="1" dirty="0">
                <a:solidFill>
                  <a:schemeClr val="tx1"/>
                </a:solidFill>
                <a:latin typeface="Nunito" pitchFamily="2" charset="77"/>
              </a:rPr>
              <a:t> brain breaks.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627BB6D-DCA9-AF2F-8257-1DC0E2986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51" y="2386100"/>
            <a:ext cx="445691" cy="4618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3418D4-4695-6241-2624-7F9F144D6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50" y="2832252"/>
            <a:ext cx="445691" cy="4618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BBA9E16-6D53-A3F2-29C7-0134F262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036" y="3306236"/>
            <a:ext cx="445691" cy="46189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A3B7D3C-689C-6FEF-6833-8C258EA77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51" y="3747621"/>
            <a:ext cx="445691" cy="46189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2F0827-D66F-DAA8-CAC9-7687F9FAE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503" y="5211821"/>
            <a:ext cx="1114447" cy="11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12;gc6ef8d9293_0_4">
            <a:extLst>
              <a:ext uri="{FF2B5EF4-FFF2-40B4-BE49-F238E27FC236}">
                <a16:creationId xmlns:a16="http://schemas.microsoft.com/office/drawing/2014/main" id="{9B94BBC6-2CEB-A074-4427-7865FA217659}"/>
              </a:ext>
            </a:extLst>
          </p:cNvPr>
          <p:cNvSpPr/>
          <p:nvPr/>
        </p:nvSpPr>
        <p:spPr>
          <a:xfrm>
            <a:off x="5340857" y="6000042"/>
            <a:ext cx="9185652" cy="807025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F4460-38E6-0F1B-6BE6-51ABF6394F89}"/>
              </a:ext>
            </a:extLst>
          </p:cNvPr>
          <p:cNvSpPr txBox="1"/>
          <p:nvPr/>
        </p:nvSpPr>
        <p:spPr>
          <a:xfrm>
            <a:off x="1390183" y="2880339"/>
            <a:ext cx="587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Nunito" pitchFamily="2" charset="77"/>
              </a:rPr>
              <a:t>The Famli app has a variety of wellbeing activities that can be used in school on a 1 to 1 basis to support the wellbeing of individual students during the school day.</a:t>
            </a:r>
            <a:endParaRPr lang="en-GB" sz="1800" dirty="0">
              <a:solidFill>
                <a:schemeClr val="tx1"/>
              </a:solidFill>
              <a:latin typeface="Nunito Medium" pitchFamily="2" charset="77"/>
            </a:endParaRPr>
          </a:p>
          <a:p>
            <a:endParaRPr lang="en-GB" sz="1800" dirty="0">
              <a:solidFill>
                <a:schemeClr val="tx1"/>
              </a:solidFill>
              <a:latin typeface="Nunito Medium" pitchFamily="2" charset="77"/>
            </a:endParaRPr>
          </a:p>
          <a:p>
            <a:endParaRPr lang="en-GB" sz="1800" dirty="0">
              <a:solidFill>
                <a:schemeClr val="tx1"/>
              </a:solidFill>
              <a:latin typeface="Nunito Medium" pitchFamily="2" charset="77"/>
            </a:endParaRPr>
          </a:p>
          <a:p>
            <a:r>
              <a:rPr lang="en-GB" sz="1800" dirty="0">
                <a:solidFill>
                  <a:schemeClr val="tx1"/>
                </a:solidFill>
                <a:latin typeface="Nunito" pitchFamily="2" charset="77"/>
              </a:rPr>
              <a:t>The Famli app can also be accessed at home by students that have a device and want use it further with their family.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C062CED-7618-3038-5C58-D80B72130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54" y="2877468"/>
            <a:ext cx="733592" cy="733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540CDA-ADDE-D652-A0DA-C2D47E372A77}"/>
              </a:ext>
            </a:extLst>
          </p:cNvPr>
          <p:cNvSpPr txBox="1"/>
          <p:nvPr/>
        </p:nvSpPr>
        <p:spPr>
          <a:xfrm>
            <a:off x="6954320" y="424366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unito" pitchFamily="2" charset="77"/>
              </a:rPr>
              <a:t>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E534A-488C-E3C7-6812-1851CD62CB84}"/>
              </a:ext>
            </a:extLst>
          </p:cNvPr>
          <p:cNvSpPr txBox="1"/>
          <p:nvPr/>
        </p:nvSpPr>
        <p:spPr>
          <a:xfrm>
            <a:off x="9916153" y="426139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unito" pitchFamily="2" charset="77"/>
              </a:rPr>
              <a:t>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6733A9-0321-EE49-87A2-86BDA4055BF6}"/>
              </a:ext>
            </a:extLst>
          </p:cNvPr>
          <p:cNvSpPr txBox="1"/>
          <p:nvPr/>
        </p:nvSpPr>
        <p:spPr>
          <a:xfrm>
            <a:off x="7087399" y="4576023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nito" pitchFamily="2" charset="77"/>
              </a:rPr>
              <a:t>Portal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7AD0E6-3FEC-6457-64B1-4AFD5BB9B156}"/>
              </a:ext>
            </a:extLst>
          </p:cNvPr>
          <p:cNvSpPr txBox="1"/>
          <p:nvPr/>
        </p:nvSpPr>
        <p:spPr>
          <a:xfrm>
            <a:off x="10097293" y="454219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nito" pitchFamily="2" charset="77"/>
              </a:rPr>
              <a:t>App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106E3-8E48-835C-C90A-5D1873601812}"/>
              </a:ext>
            </a:extLst>
          </p:cNvPr>
          <p:cNvSpPr txBox="1"/>
          <p:nvPr/>
        </p:nvSpPr>
        <p:spPr>
          <a:xfrm>
            <a:off x="584420" y="266041"/>
            <a:ext cx="1022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A7501"/>
                </a:solidFill>
                <a:latin typeface="Nunito" pitchFamily="2" charset="77"/>
              </a:rPr>
              <a:t>The Famli App </a:t>
            </a:r>
          </a:p>
          <a:p>
            <a:endParaRPr lang="en-GB" sz="1200" b="1" dirty="0">
              <a:solidFill>
                <a:srgbClr val="EA7501"/>
              </a:solidFill>
              <a:latin typeface="Nunito" pitchFamily="2" charset="77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Nunito" pitchFamily="2" charset="77"/>
              </a:rPr>
              <a:t>Provide further wellbeing support to individual students both in school and at home.</a:t>
            </a:r>
            <a:endParaRPr lang="en-US" sz="2800" b="1" dirty="0">
              <a:solidFill>
                <a:srgbClr val="EA7501"/>
              </a:solidFill>
              <a:latin typeface="Nunito" pitchFamily="2" charset="77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B39EECD-051B-FDC0-3D3E-7F44B7A86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20" y="4292282"/>
            <a:ext cx="681090" cy="681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D8EDC6-2E4C-9368-EAE7-7C5FC2E647A6}"/>
              </a:ext>
            </a:extLst>
          </p:cNvPr>
          <p:cNvSpPr txBox="1"/>
          <p:nvPr/>
        </p:nvSpPr>
        <p:spPr>
          <a:xfrm>
            <a:off x="11590638" y="658615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6F5C4-CF76-E05E-6B22-F51AE3001E63}"/>
              </a:ext>
            </a:extLst>
          </p:cNvPr>
          <p:cNvSpPr txBox="1"/>
          <p:nvPr/>
        </p:nvSpPr>
        <p:spPr>
          <a:xfrm>
            <a:off x="476273" y="5781920"/>
            <a:ext cx="59813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accent2"/>
                </a:solidFill>
                <a:latin typeface="Nunito" pitchFamily="2" charset="77"/>
              </a:rPr>
              <a:t>Note: </a:t>
            </a:r>
            <a:r>
              <a:rPr lang="en-US" sz="1400" i="1" dirty="0">
                <a:latin typeface="Nunito" pitchFamily="2" charset="77"/>
              </a:rPr>
              <a:t>Not all children will have access to a device </a:t>
            </a:r>
            <a:r>
              <a:rPr lang="en-US" i="1" dirty="0">
                <a:latin typeface="Nunito" pitchFamily="2" charset="77"/>
              </a:rPr>
              <a:t>and </a:t>
            </a:r>
            <a:r>
              <a:rPr lang="en-US" sz="1400" i="1" dirty="0">
                <a:latin typeface="Nunito" pitchFamily="2" charset="77"/>
              </a:rPr>
              <a:t>be able to use the app at home, hence the </a:t>
            </a:r>
            <a:r>
              <a:rPr lang="en-US" sz="1400" i="1" dirty="0" err="1">
                <a:latin typeface="Nunito" pitchFamily="2" charset="77"/>
              </a:rPr>
              <a:t>Famli</a:t>
            </a:r>
            <a:r>
              <a:rPr lang="en-US" sz="1400" i="1" dirty="0">
                <a:latin typeface="Nunito" pitchFamily="2" charset="77"/>
              </a:rPr>
              <a:t> app is only meant to act as </a:t>
            </a:r>
            <a:r>
              <a:rPr lang="en-US" i="1" dirty="0">
                <a:latin typeface="Nunito" pitchFamily="2" charset="77"/>
              </a:rPr>
              <a:t>an additional wa</a:t>
            </a:r>
            <a:r>
              <a:rPr lang="en-US" sz="1400" i="1" dirty="0">
                <a:latin typeface="Nunito" pitchFamily="2" charset="77"/>
              </a:rPr>
              <a:t>y to provide wellbeing support where possible.</a:t>
            </a:r>
          </a:p>
        </p:txBody>
      </p:sp>
      <p:pic>
        <p:nvPicPr>
          <p:cNvPr id="12" name="Picture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7F5718D9-DE44-0D2C-77E2-0C3A3AEE3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001" y="1571625"/>
            <a:ext cx="4789429" cy="4428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D51AB5-BEB1-2CB9-9FFC-C3DCE0A9224F}"/>
              </a:ext>
            </a:extLst>
          </p:cNvPr>
          <p:cNvSpPr txBox="1"/>
          <p:nvPr/>
        </p:nvSpPr>
        <p:spPr>
          <a:xfrm>
            <a:off x="566033" y="2205124"/>
            <a:ext cx="6388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unito" pitchFamily="2" charset="77"/>
              </a:rPr>
              <a:t>Alongside the class brain breaks in the </a:t>
            </a:r>
            <a:r>
              <a:rPr lang="en-US" sz="2000" b="1" dirty="0" err="1">
                <a:solidFill>
                  <a:schemeClr val="accent2"/>
                </a:solidFill>
                <a:latin typeface="Nunito" pitchFamily="2" charset="77"/>
              </a:rPr>
              <a:t>Famli</a:t>
            </a:r>
            <a:r>
              <a:rPr lang="en-US" sz="2000" b="1" dirty="0">
                <a:solidFill>
                  <a:schemeClr val="accent2"/>
                </a:solidFill>
                <a:latin typeface="Nunito" pitchFamily="2" charset="77"/>
              </a:rPr>
              <a:t> portal:</a:t>
            </a:r>
          </a:p>
        </p:txBody>
      </p:sp>
    </p:spTree>
    <p:extLst>
      <p:ext uri="{BB962C8B-B14F-4D97-AF65-F5344CB8AC3E}">
        <p14:creationId xmlns:p14="http://schemas.microsoft.com/office/powerpoint/2010/main" val="63959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D356C5-F2E9-C004-4438-7DD70B8F9CD5}"/>
              </a:ext>
            </a:extLst>
          </p:cNvPr>
          <p:cNvSpPr txBox="1"/>
          <p:nvPr/>
        </p:nvSpPr>
        <p:spPr>
          <a:xfrm>
            <a:off x="1496065" y="4683456"/>
            <a:ext cx="919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7501"/>
                </a:solidFill>
                <a:latin typeface="Nunito ExtraBold" pitchFamily="2" charset="77"/>
              </a:rPr>
              <a:t>Providing a fun and engaging experience</a:t>
            </a:r>
          </a:p>
        </p:txBody>
      </p:sp>
      <p:pic>
        <p:nvPicPr>
          <p:cNvPr id="12" name="Picture 11" descr="A group of children sitting on chairs&#10;&#10;Description automatically generated">
            <a:extLst>
              <a:ext uri="{FF2B5EF4-FFF2-40B4-BE49-F238E27FC236}">
                <a16:creationId xmlns:a16="http://schemas.microsoft.com/office/drawing/2014/main" id="{093E232D-FE3E-ECD6-640D-3E4370DF5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425" y="836624"/>
            <a:ext cx="4696997" cy="3330173"/>
          </a:xfrm>
          <a:prstGeom prst="roundRect">
            <a:avLst>
              <a:gd name="adj" fmla="val 7601"/>
            </a:avLst>
          </a:prstGeom>
          <a:ln w="92075">
            <a:solidFill>
              <a:srgbClr val="EA750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31ED4-2C20-3E9B-280B-7E986ED0692C}"/>
              </a:ext>
            </a:extLst>
          </p:cNvPr>
          <p:cNvSpPr txBox="1"/>
          <p:nvPr/>
        </p:nvSpPr>
        <p:spPr>
          <a:xfrm>
            <a:off x="1496065" y="5430977"/>
            <a:ext cx="919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Famli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 will help you to promote the wellbeing of your students in a way that motivates and resonates with them</a:t>
            </a:r>
          </a:p>
        </p:txBody>
      </p:sp>
      <p:pic>
        <p:nvPicPr>
          <p:cNvPr id="5" name="Picture 4" descr="A cartoon of a person on a beach&#10;&#10;Description automatically generated">
            <a:extLst>
              <a:ext uri="{FF2B5EF4-FFF2-40B4-BE49-F238E27FC236}">
                <a16:creationId xmlns:a16="http://schemas.microsoft.com/office/drawing/2014/main" id="{D5EA680C-C6F6-E3E2-6D71-903141849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532" y="2404003"/>
            <a:ext cx="3355895" cy="1856650"/>
          </a:xfrm>
          <a:prstGeom prst="roundRect">
            <a:avLst>
              <a:gd name="adj" fmla="val 12167"/>
            </a:avLst>
          </a:prstGeom>
        </p:spPr>
      </p:pic>
    </p:spTree>
    <p:extLst>
      <p:ext uri="{BB962C8B-B14F-4D97-AF65-F5344CB8AC3E}">
        <p14:creationId xmlns:p14="http://schemas.microsoft.com/office/powerpoint/2010/main" val="61121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12;gc6ef8d9293_0_4">
            <a:extLst>
              <a:ext uri="{FF2B5EF4-FFF2-40B4-BE49-F238E27FC236}">
                <a16:creationId xmlns:a16="http://schemas.microsoft.com/office/drawing/2014/main" id="{9B94BBC6-2CEB-A074-4427-7865FA217659}"/>
              </a:ext>
            </a:extLst>
          </p:cNvPr>
          <p:cNvSpPr/>
          <p:nvPr/>
        </p:nvSpPr>
        <p:spPr>
          <a:xfrm>
            <a:off x="7991745" y="-6393540"/>
            <a:ext cx="9185652" cy="807025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F4460-38E6-0F1B-6BE6-51ABF6394F89}"/>
              </a:ext>
            </a:extLst>
          </p:cNvPr>
          <p:cNvSpPr txBox="1"/>
          <p:nvPr/>
        </p:nvSpPr>
        <p:spPr>
          <a:xfrm>
            <a:off x="1305548" y="2108889"/>
            <a:ext cx="43951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chemeClr val="tx1"/>
                </a:solidFill>
                <a:latin typeface="Nunito" pitchFamily="2" charset="77"/>
              </a:rPr>
              <a:t>Famli’s</a:t>
            </a:r>
            <a:r>
              <a:rPr lang="en-GB" sz="1800" dirty="0">
                <a:solidFill>
                  <a:schemeClr val="tx1"/>
                </a:solidFill>
                <a:latin typeface="Nunito" pitchFamily="2" charset="77"/>
              </a:rPr>
              <a:t> brain breaks, and app activities are gamified and engaging, designed to increase attention and learning</a:t>
            </a:r>
            <a:endParaRPr lang="en-US" sz="1800" dirty="0">
              <a:solidFill>
                <a:schemeClr val="tx1"/>
              </a:solidFill>
              <a:latin typeface="Nunito" pitchFamily="2" charset="77"/>
            </a:endParaRPr>
          </a:p>
          <a:p>
            <a:endParaRPr lang="en-US" sz="2000" b="1" dirty="0">
              <a:solidFill>
                <a:schemeClr val="tx1"/>
              </a:solidFill>
              <a:latin typeface="Nunito" pitchFamily="2" charset="77"/>
            </a:endParaRPr>
          </a:p>
          <a:p>
            <a:endParaRPr lang="en-GB" sz="2000" b="1" dirty="0">
              <a:solidFill>
                <a:schemeClr val="tx1"/>
              </a:solidFill>
              <a:latin typeface="Nunito SemiBold" pitchFamily="2" charset="77"/>
            </a:endParaRPr>
          </a:p>
          <a:p>
            <a:r>
              <a:rPr lang="en-GB" sz="1800" dirty="0">
                <a:solidFill>
                  <a:schemeClr val="tx1"/>
                </a:solidFill>
                <a:latin typeface="Nunito" pitchFamily="2" charset="77"/>
              </a:rPr>
              <a:t>Students can earn coins for various rewards when completing class brain breaks and app activities, to further boost engagement and motivation</a:t>
            </a:r>
          </a:p>
          <a:p>
            <a:endParaRPr lang="en-GB" sz="2000" dirty="0">
              <a:solidFill>
                <a:schemeClr val="tx1"/>
              </a:solidFill>
              <a:latin typeface="Nunito" pitchFamily="2" charset="77"/>
            </a:endParaRPr>
          </a:p>
          <a:p>
            <a:endParaRPr lang="en-GB" sz="2000" dirty="0">
              <a:solidFill>
                <a:schemeClr val="tx1"/>
              </a:solidFill>
              <a:latin typeface="Nunito" pitchFamily="2" charset="77"/>
            </a:endParaRPr>
          </a:p>
          <a:p>
            <a:r>
              <a:rPr lang="en-GB" sz="1800" dirty="0">
                <a:solidFill>
                  <a:schemeClr val="tx1"/>
                </a:solidFill>
                <a:latin typeface="Nunito" pitchFamily="2" charset="77"/>
              </a:rPr>
              <a:t>Students will have fun while feeling supported with their overall wellbeing both in your class and at home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F00989C-56C1-7274-83B9-1A85F52E1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33" y="3628697"/>
            <a:ext cx="675441" cy="6754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8DDBD09-D5BF-080C-CCF1-1D557C780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033" y="5308699"/>
            <a:ext cx="675441" cy="6754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9180FA7-0373-5876-FB42-53F889D82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035" y="2190328"/>
            <a:ext cx="675441" cy="675441"/>
          </a:xfrm>
          <a:prstGeom prst="rect">
            <a:avLst/>
          </a:prstGeom>
        </p:spPr>
      </p:pic>
      <p:pic>
        <p:nvPicPr>
          <p:cNvPr id="7" name="Picture 6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08F3743A-476D-16D7-1F8A-EB4D34915E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831" y="515315"/>
            <a:ext cx="5612525" cy="5686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CCF43-57E9-4BA1-408A-3104CA944A78}"/>
              </a:ext>
            </a:extLst>
          </p:cNvPr>
          <p:cNvSpPr txBox="1"/>
          <p:nvPr/>
        </p:nvSpPr>
        <p:spPr>
          <a:xfrm>
            <a:off x="7153832" y="5432417"/>
            <a:ext cx="4800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Nunito" pitchFamily="2" charset="77"/>
              </a:rPr>
              <a:t>Data shows </a:t>
            </a:r>
            <a:r>
              <a:rPr lang="en-US" sz="2500" b="1" dirty="0">
                <a:solidFill>
                  <a:schemeClr val="accent6"/>
                </a:solidFill>
                <a:latin typeface="Nunito" pitchFamily="2" charset="77"/>
              </a:rPr>
              <a:t>100% </a:t>
            </a:r>
            <a:r>
              <a:rPr lang="en-US" sz="2000" b="1" dirty="0">
                <a:solidFill>
                  <a:schemeClr val="tx1"/>
                </a:solidFill>
                <a:latin typeface="Nunito" pitchFamily="2" charset="77"/>
              </a:rPr>
              <a:t>of children report feeling more positive after using </a:t>
            </a:r>
            <a:r>
              <a:rPr lang="en-US" sz="2000" b="1" dirty="0" err="1">
                <a:solidFill>
                  <a:schemeClr val="tx1"/>
                </a:solidFill>
                <a:latin typeface="Nunito" pitchFamily="2" charset="77"/>
              </a:rPr>
              <a:t>Famli</a:t>
            </a:r>
            <a:endParaRPr lang="en-GB" sz="2000" b="1" dirty="0">
              <a:solidFill>
                <a:schemeClr val="tx1"/>
              </a:solidFill>
              <a:latin typeface="Nunito" pitchFamily="2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E381577-8C76-B1E3-C321-C5D0B39F7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2321" y="5272419"/>
            <a:ext cx="989438" cy="989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C39EAA-054A-EEA8-F32C-B572D5611266}"/>
              </a:ext>
            </a:extLst>
          </p:cNvPr>
          <p:cNvSpPr txBox="1"/>
          <p:nvPr/>
        </p:nvSpPr>
        <p:spPr>
          <a:xfrm>
            <a:off x="584421" y="266041"/>
            <a:ext cx="7407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A7501"/>
                </a:solidFill>
                <a:latin typeface="Nunito" pitchFamily="2" charset="77"/>
              </a:rPr>
              <a:t>Gamification</a:t>
            </a:r>
          </a:p>
          <a:p>
            <a:endParaRPr lang="en-GB" sz="1200" b="1" dirty="0">
              <a:solidFill>
                <a:srgbClr val="EA7501"/>
              </a:solidFill>
              <a:latin typeface="Nunito" pitchFamily="2" charset="77"/>
            </a:endParaRPr>
          </a:p>
          <a:p>
            <a:r>
              <a:rPr lang="en-GB" sz="2500" b="1" dirty="0" err="1">
                <a:solidFill>
                  <a:schemeClr val="tx1"/>
                </a:solidFill>
                <a:latin typeface="Nunito" pitchFamily="2" charset="77"/>
              </a:rPr>
              <a:t>Famli’s</a:t>
            </a:r>
            <a:r>
              <a:rPr lang="en-GB" sz="2500" b="1" dirty="0">
                <a:solidFill>
                  <a:schemeClr val="tx1"/>
                </a:solidFill>
                <a:latin typeface="Nunito" pitchFamily="2" charset="77"/>
              </a:rPr>
              <a:t> content engages students, helping you build a fun learning experience. </a:t>
            </a:r>
            <a:endParaRPr lang="en-US" sz="2500" b="1" dirty="0">
              <a:solidFill>
                <a:srgbClr val="EA750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373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1A135-60B1-80AA-F5F2-2B142C7CD3DB}"/>
              </a:ext>
            </a:extLst>
          </p:cNvPr>
          <p:cNvSpPr txBox="1"/>
          <p:nvPr/>
        </p:nvSpPr>
        <p:spPr>
          <a:xfrm>
            <a:off x="1496066" y="5312224"/>
            <a:ext cx="919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Famli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</a:rPr>
              <a:t> will evidence the wellbeing impact you have on your students </a:t>
            </a:r>
          </a:p>
        </p:txBody>
      </p:sp>
      <p:sp>
        <p:nvSpPr>
          <p:cNvPr id="6" name="Google Shape;112;gc6ef8d9293_0_4">
            <a:extLst>
              <a:ext uri="{FF2B5EF4-FFF2-40B4-BE49-F238E27FC236}">
                <a16:creationId xmlns:a16="http://schemas.microsoft.com/office/drawing/2014/main" id="{DB8460C7-310B-E44C-17E8-D531BA90703A}"/>
              </a:ext>
            </a:extLst>
          </p:cNvPr>
          <p:cNvSpPr/>
          <p:nvPr/>
        </p:nvSpPr>
        <p:spPr>
          <a:xfrm>
            <a:off x="-4039514" y="6496955"/>
            <a:ext cx="20116800" cy="846933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5D6741-09D1-A146-7006-2C676EF4E1D3}"/>
              </a:ext>
            </a:extLst>
          </p:cNvPr>
          <p:cNvSpPr txBox="1"/>
          <p:nvPr/>
        </p:nvSpPr>
        <p:spPr>
          <a:xfrm>
            <a:off x="2502539" y="4472323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EA7501"/>
                </a:solidFill>
                <a:latin typeface="Nunito ExtraBold" pitchFamily="2" charset="77"/>
                <a:ea typeface="Nunito"/>
                <a:cs typeface="Nunito"/>
                <a:sym typeface="Nunito"/>
              </a:rPr>
              <a:t>Measuring your positive impact</a:t>
            </a:r>
            <a:endParaRPr lang="en-GB" sz="3600" b="1" u="none" strike="noStrike" cap="none" dirty="0">
              <a:solidFill>
                <a:srgbClr val="EA7501"/>
              </a:solidFill>
              <a:latin typeface="Nunito ExtraBold" pitchFamily="2" charset="77"/>
              <a:sym typeface="Arial"/>
            </a:endParaRPr>
          </a:p>
        </p:txBody>
      </p:sp>
      <p:pic>
        <p:nvPicPr>
          <p:cNvPr id="7" name="Picture 6" descr="A group of children walking in a hallway&#10;&#10;Description automatically generated">
            <a:extLst>
              <a:ext uri="{FF2B5EF4-FFF2-40B4-BE49-F238E27FC236}">
                <a16:creationId xmlns:a16="http://schemas.microsoft.com/office/drawing/2014/main" id="{E96873E7-3476-565F-8FC9-10B0A5E97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16" y="886753"/>
            <a:ext cx="4849823" cy="3231836"/>
          </a:xfrm>
          <a:prstGeom prst="roundRect">
            <a:avLst>
              <a:gd name="adj" fmla="val 9332"/>
            </a:avLst>
          </a:prstGeom>
          <a:ln w="92075">
            <a:solidFill>
              <a:srgbClr val="EA7501"/>
            </a:solidFill>
          </a:ln>
        </p:spPr>
      </p:pic>
      <p:pic>
        <p:nvPicPr>
          <p:cNvPr id="3" name="Picture 2" descr="A graph with an arrow pointing up&#10;&#10;Description automatically generated">
            <a:extLst>
              <a:ext uri="{FF2B5EF4-FFF2-40B4-BE49-F238E27FC236}">
                <a16:creationId xmlns:a16="http://schemas.microsoft.com/office/drawing/2014/main" id="{90252718-1D56-0E15-281A-58D9B0ECF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39" y="2135224"/>
            <a:ext cx="2053477" cy="20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8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2;gc6ef8d9293_0_4">
            <a:extLst>
              <a:ext uri="{FF2B5EF4-FFF2-40B4-BE49-F238E27FC236}">
                <a16:creationId xmlns:a16="http://schemas.microsoft.com/office/drawing/2014/main" id="{DB8460C7-310B-E44C-17E8-D531BA90703A}"/>
              </a:ext>
            </a:extLst>
          </p:cNvPr>
          <p:cNvSpPr/>
          <p:nvPr/>
        </p:nvSpPr>
        <p:spPr>
          <a:xfrm>
            <a:off x="2241128" y="5704020"/>
            <a:ext cx="20116800" cy="846933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A0D79-0D37-87A6-3FC2-E023D9088A70}"/>
              </a:ext>
            </a:extLst>
          </p:cNvPr>
          <p:cNvSpPr txBox="1"/>
          <p:nvPr/>
        </p:nvSpPr>
        <p:spPr>
          <a:xfrm>
            <a:off x="1152945" y="3479616"/>
            <a:ext cx="523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The number of mindfulness minutes contributing towards reduction of stress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242CC-3C64-EE12-37F1-89F756173265}"/>
              </a:ext>
            </a:extLst>
          </p:cNvPr>
          <p:cNvSpPr txBox="1"/>
          <p:nvPr/>
        </p:nvSpPr>
        <p:spPr>
          <a:xfrm>
            <a:off x="1152945" y="2404308"/>
            <a:ext cx="5824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The number of exercise minutes contributing to the recommended 30 minutes a day</a:t>
            </a:r>
          </a:p>
        </p:txBody>
      </p:sp>
      <p:pic>
        <p:nvPicPr>
          <p:cNvPr id="12" name="Picture 11" descr="A computer with a screen showing a school program&#10;&#10;Description automatically generated">
            <a:extLst>
              <a:ext uri="{FF2B5EF4-FFF2-40B4-BE49-F238E27FC236}">
                <a16:creationId xmlns:a16="http://schemas.microsoft.com/office/drawing/2014/main" id="{3ACD79D8-34B2-919C-CE3E-B1002A9D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30" y="2254911"/>
            <a:ext cx="5136553" cy="3175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A4755F-D339-B3CA-26F5-07E1E609CAF9}"/>
              </a:ext>
            </a:extLst>
          </p:cNvPr>
          <p:cNvSpPr txBox="1"/>
          <p:nvPr/>
        </p:nvSpPr>
        <p:spPr>
          <a:xfrm>
            <a:off x="1152945" y="5675080"/>
            <a:ext cx="540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Data reporting how the students have used the Famli mobile app at home</a:t>
            </a:r>
          </a:p>
        </p:txBody>
      </p:sp>
      <p:pic>
        <p:nvPicPr>
          <p:cNvPr id="17" name="Picture 16" descr="A logo of a flower&#10;&#10;Description automatically generated">
            <a:extLst>
              <a:ext uri="{FF2B5EF4-FFF2-40B4-BE49-F238E27FC236}">
                <a16:creationId xmlns:a16="http://schemas.microsoft.com/office/drawing/2014/main" id="{19C5137F-5AC5-E992-9F8E-028BA078E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8" y="5675079"/>
            <a:ext cx="707887" cy="707887"/>
          </a:xfrm>
          <a:prstGeom prst="rect">
            <a:avLst/>
          </a:prstGeom>
        </p:spPr>
      </p:pic>
      <p:pic>
        <p:nvPicPr>
          <p:cNvPr id="19" name="Picture 18" descr="A group of stars in a circle&#10;&#10;Description automatically generated">
            <a:extLst>
              <a:ext uri="{FF2B5EF4-FFF2-40B4-BE49-F238E27FC236}">
                <a16:creationId xmlns:a16="http://schemas.microsoft.com/office/drawing/2014/main" id="{C22F0F90-2525-AFB6-F84E-7FC34BC70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8" y="3433448"/>
            <a:ext cx="707888" cy="707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738B70-9B38-4FDB-44D9-94968338AC1E}"/>
              </a:ext>
            </a:extLst>
          </p:cNvPr>
          <p:cNvSpPr txBox="1"/>
          <p:nvPr/>
        </p:nvSpPr>
        <p:spPr>
          <a:xfrm>
            <a:off x="1152945" y="4599772"/>
            <a:ext cx="554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Nunito" pitchFamily="2" charset="77"/>
              </a:rPr>
              <a:t>The number of nutrition minutes and 5 a day contributing towards healthy eating habits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03C080-4BB6-BB0E-CB62-6A1BD500FE38}"/>
              </a:ext>
            </a:extLst>
          </p:cNvPr>
          <p:cNvSpPr txBox="1"/>
          <p:nvPr/>
        </p:nvSpPr>
        <p:spPr>
          <a:xfrm>
            <a:off x="584819" y="1847817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A7501"/>
                </a:solidFill>
                <a:latin typeface="Nunito" pitchFamily="2" charset="77"/>
              </a:rPr>
              <a:t>For each class, you will see: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8933EC-73A9-5C48-2927-648D230FE0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58" y="2346370"/>
            <a:ext cx="707886" cy="707886"/>
          </a:xfrm>
          <a:prstGeom prst="rect">
            <a:avLst/>
          </a:prstGeom>
        </p:spPr>
      </p:pic>
      <p:pic>
        <p:nvPicPr>
          <p:cNvPr id="24" name="Picture 23" descr="An orange apple in a circle&#10;&#10;Description automatically generated">
            <a:extLst>
              <a:ext uri="{FF2B5EF4-FFF2-40B4-BE49-F238E27FC236}">
                <a16:creationId xmlns:a16="http://schemas.microsoft.com/office/drawing/2014/main" id="{30D04106-165B-B532-DF50-149A960BAF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9" y="4560167"/>
            <a:ext cx="707886" cy="707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08FD11-2C50-0A97-1C23-FE492FF12B4F}"/>
              </a:ext>
            </a:extLst>
          </p:cNvPr>
          <p:cNvSpPr txBox="1"/>
          <p:nvPr/>
        </p:nvSpPr>
        <p:spPr>
          <a:xfrm>
            <a:off x="584421" y="266041"/>
            <a:ext cx="10259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A7501"/>
                </a:solidFill>
                <a:latin typeface="Nunito" pitchFamily="2" charset="77"/>
              </a:rPr>
              <a:t>Positive Impact Data</a:t>
            </a:r>
          </a:p>
          <a:p>
            <a:endParaRPr lang="en-GB" sz="1200" b="1" dirty="0">
              <a:solidFill>
                <a:srgbClr val="EA7501"/>
              </a:solidFill>
              <a:latin typeface="Nunito" pitchFamily="2" charset="77"/>
            </a:endParaRPr>
          </a:p>
          <a:p>
            <a:r>
              <a:rPr lang="en-GB" sz="2500" b="1" dirty="0">
                <a:solidFill>
                  <a:schemeClr val="tx1"/>
                </a:solidFill>
                <a:latin typeface="Nunito" pitchFamily="2" charset="77"/>
              </a:rPr>
              <a:t>Using the </a:t>
            </a:r>
            <a:r>
              <a:rPr lang="en-GB" sz="2500" b="1" dirty="0" err="1">
                <a:solidFill>
                  <a:schemeClr val="tx1"/>
                </a:solidFill>
                <a:latin typeface="Nunito" pitchFamily="2" charset="77"/>
              </a:rPr>
              <a:t>Famli</a:t>
            </a:r>
            <a:r>
              <a:rPr lang="en-GB" sz="2500" b="1" dirty="0">
                <a:solidFill>
                  <a:schemeClr val="tx1"/>
                </a:solidFill>
                <a:latin typeface="Nunito" pitchFamily="2" charset="77"/>
              </a:rPr>
              <a:t> teacher portal, you will be able to see your positive impact on students’ wellbeing.</a:t>
            </a:r>
            <a:endParaRPr lang="en-US" sz="2500" b="1" dirty="0">
              <a:solidFill>
                <a:srgbClr val="EA7501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544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6115</TotalTime>
  <Words>618</Words>
  <Application>Microsoft Macintosh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Nunito Medium</vt:lpstr>
      <vt:lpstr>Nunito Black</vt:lpstr>
      <vt:lpstr>Nunito</vt:lpstr>
      <vt:lpstr>Arial</vt:lpstr>
      <vt:lpstr>Nunito SemiBold</vt:lpstr>
      <vt:lpstr>Nunito ExtraBold</vt:lpstr>
      <vt:lpstr>Calibri</vt:lpstr>
      <vt:lpstr>Office Theme</vt:lpstr>
      <vt:lpstr>PowerPoint Presentation</vt:lpstr>
      <vt:lpstr>Elevate your students’ readiness to 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draper</dc:creator>
  <cp:lastModifiedBy>William Testeil</cp:lastModifiedBy>
  <cp:revision>375</cp:revision>
  <cp:lastPrinted>2024-04-11T19:44:12Z</cp:lastPrinted>
  <dcterms:created xsi:type="dcterms:W3CDTF">2020-07-17T12:07:42Z</dcterms:created>
  <dcterms:modified xsi:type="dcterms:W3CDTF">2024-04-16T14:11:23Z</dcterms:modified>
</cp:coreProperties>
</file>